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3BB87-3241-4355-814A-66F3EB15C864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4526D-A9F3-42F6-8A54-9A1E370E4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0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4526D-A9F3-42F6-8A54-9A1E370E402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0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4526D-A9F3-42F6-8A54-9A1E370E402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56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64D2-16FA-4F98-B939-FA77AE952D6F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64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1B7A-92B0-4D30-AEB3-E2F5F7CFED16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5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26A1-600B-4E0E-8802-B76178074D13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14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400C-26EF-4ADE-AA00-4321B0E382E0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5A68-69F1-4BBD-956F-23236D1C8BBA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6B3E-D356-4291-9932-540F66B7D1BC}" type="datetime1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6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F302-2AA5-4155-93CB-39C5A8B3C6AE}" type="datetime1">
              <a:rPr lang="ru-RU" smtClean="0"/>
              <a:t>10.06.2021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4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CC8-E865-49F6-BBAE-783A970DE1F9}" type="datetime1">
              <a:rPr lang="ru-RU" smtClean="0"/>
              <a:t>10.06.2021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45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6F5B-0D8B-4A62-ACD7-24BAF2A4AB59}" type="datetime1">
              <a:rPr lang="ru-RU" smtClean="0"/>
              <a:t>10.06.2021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1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A0E2-E4EC-4A23-91DE-941A425F7B84}" type="datetime1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56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2F195-6F71-4545-84C5-1D4835999F25}" type="datetime1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51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85CA1-E1B0-44AD-983F-1852E517461E}" type="datetime1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F1B71-51F0-428A-A0D1-071BA4A17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1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*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1262903" cy="135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425513" y="1104718"/>
            <a:ext cx="7534275" cy="31893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 smtClean="0"/>
              <a:t>Наиболее типичные нарушения при оформлении ветеринарно-сопроводительных документов в ФГИС Меркурий на подконтрольные товары</a:t>
            </a:r>
            <a:endParaRPr lang="ru-RU" sz="4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64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2700"/>
              </p:ext>
            </p:extLst>
          </p:nvPr>
        </p:nvGraphicFramePr>
        <p:xfrm>
          <a:off x="385482" y="1507919"/>
          <a:ext cx="11474824" cy="5030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74824"/>
              </a:tblGrid>
              <a:tr h="251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Нарушения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50244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Недостоверные сведения, нарушающие прослеживаемость подконтрольных товаров при их производстве, перемещении и переходе прав собственности на них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50244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Указание недостоверных сведений о сроках годности, сертификация подконтрольных товаров, предназначенных в пищу людям, с истекшим сроком годности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62805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Указание в ВСД на транспортную партию подконтрольного товара недостоверных сведений о номере ВСД на производственную партию подконтрольного товара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100488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Указание на транспортную партию подконтрольного товара недостоверных сведений о транспортном средстве/месте отправления/месте назначения; а также об условиях транспортировки, не соответствующих требованиям, установленным техническими регламентами Таможенного союза (Евразийского экономического союза)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47587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Указание недостоверных сведений о выполнении условий и ограничений в связи со статусом региона происхождения/отгрузки подконтрольных товаров (установленных </a:t>
                      </a:r>
                      <a:r>
                        <a:rPr lang="ru-RU" sz="1800" dirty="0" err="1">
                          <a:effectLst/>
                        </a:rPr>
                        <a:t>Россельхознадзором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  <a:tr h="100488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effectLst/>
                        </a:rPr>
                        <a:t>Сертификация подконтрольного товара, если в отношении него или сырья, из которого он произведен, не проведены процедуры подтверждения безопасности (установленные законодательством РФ и если проведение их предусмотрено законодательством РФ)</a:t>
                      </a:r>
                    </a:p>
                    <a:p>
                      <a:pPr marL="0" lvl="0" indent="35877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800" dirty="0">
                          <a:effectLst/>
                        </a:rPr>
                        <a:t>Недостоверная информации о ветеринарно-санитарном состоянии подконтрольных товаров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18" marR="33518" marT="0" marB="0"/>
                </a:tc>
              </a:tr>
            </a:tbl>
          </a:graphicData>
        </a:graphic>
      </p:graphicFrame>
      <p:pic>
        <p:nvPicPr>
          <p:cNvPr id="1026" name="Picture 2" descr="*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1262903" cy="135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40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4909"/>
            <a:ext cx="10515600" cy="132556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ru-RU" sz="2400" b="1" dirty="0"/>
              <a:t>Недостоверные сведения, нарушающие прослеживаемость подконтрольных товаров при их производстве, перемещении и переходе прав собственности на </a:t>
            </a:r>
            <a:r>
              <a:rPr lang="ru-RU" sz="2400" b="1" dirty="0" smtClean="0"/>
              <a:t>них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2872"/>
            <a:ext cx="10515600" cy="3490446"/>
          </a:xfrm>
        </p:spPr>
        <p:txBody>
          <a:bodyPr>
            <a:normAutofit/>
          </a:bodyPr>
          <a:lstStyle/>
          <a:p>
            <a:pPr lvl="0" algn="just"/>
            <a:r>
              <a:rPr lang="ru-RU" sz="2000" dirty="0" smtClean="0"/>
              <a:t>Наличие </a:t>
            </a:r>
            <a:r>
              <a:rPr lang="ru-RU" sz="2000" dirty="0" err="1" smtClean="0"/>
              <a:t>прослеживаемости</a:t>
            </a:r>
            <a:r>
              <a:rPr lang="ru-RU" sz="2000" dirty="0" smtClean="0"/>
              <a:t> - одно из основных требований при сертификации подконтрольных товаров </a:t>
            </a:r>
          </a:p>
          <a:p>
            <a:pPr lvl="0" algn="just"/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производстве нарушение </a:t>
            </a:r>
            <a:r>
              <a:rPr lang="ru-RU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прослеживаемости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возникает при нелогичном объеме производства, отсутствии сырья, при подмене вида сырья одного на другое</a:t>
            </a:r>
          </a:p>
          <a:p>
            <a:pPr lvl="0" algn="just"/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перемещении нарушение </a:t>
            </a:r>
            <a:r>
              <a:rPr lang="ru-RU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прослеживаемости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возникает в случае, если реальное место осуществления деятельности (площадка отправителя, площадка получателя) не соответствует данным в оформленном транспортном ВСД.</a:t>
            </a:r>
          </a:p>
          <a:p>
            <a:pPr lvl="0" algn="just"/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переходе прав собственности нарушение </a:t>
            </a:r>
            <a:r>
              <a:rPr lang="ru-RU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прослеживаемости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возникает в случае нелогичного гашения транспортного ВСД на площадке получателя. Это может быть преждевременное гашение и позднее гашение (перемещение в невозможный по длительности временной интервал)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8200" y="5602941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аннулирование аккаунтов уполномоченных лиц при выявлении умышленности действий, административные дела (штрафы) в отношении хозяйствующих субъектов и их должностных лиц, внеплановые проверки с согласования прокуратуры</a:t>
            </a:r>
          </a:p>
          <a:p>
            <a:endParaRPr lang="ru-RU" sz="2000" dirty="0"/>
          </a:p>
        </p:txBody>
      </p:sp>
      <p:pic>
        <p:nvPicPr>
          <p:cNvPr id="5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86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Указание недостоверных сведений о сроках годности;</a:t>
            </a:r>
            <a:br>
              <a:rPr lang="ru-RU" sz="2400" b="1" dirty="0"/>
            </a:br>
            <a:r>
              <a:rPr lang="ru-RU" sz="2400" b="1" dirty="0"/>
              <a:t>Сертификация подконтрольных товаров, предназначенных в пищу людям, с истекшим сроком годности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/>
              <a:t>Производитель при сертификации подконтрольного товара должен указывать достоверные сведения о сроке его годности </a:t>
            </a:r>
          </a:p>
          <a:p>
            <a:pPr lvl="0"/>
            <a:r>
              <a:rPr lang="ru-RU" sz="2000" dirty="0" smtClean="0"/>
              <a:t>Недостоверные сведения о сроках годности выявляются и в других звеньях распространения </a:t>
            </a:r>
            <a:r>
              <a:rPr lang="ru-RU" sz="2000" dirty="0" err="1" smtClean="0"/>
              <a:t>подкотрольного</a:t>
            </a:r>
            <a:r>
              <a:rPr lang="ru-RU" sz="2000" dirty="0" smtClean="0"/>
              <a:t> товара - в оформленных инвентаризациях</a:t>
            </a:r>
          </a:p>
          <a:p>
            <a:pPr lvl="0"/>
            <a:r>
              <a:rPr lang="ru-RU" sz="2000" dirty="0" smtClean="0"/>
              <a:t>Оформление ВСД на продукцию с истекшим сроком годности в пищу людям</a:t>
            </a:r>
          </a:p>
          <a:p>
            <a:pPr lvl="0"/>
            <a:r>
              <a:rPr lang="ru-RU" sz="2000" dirty="0" smtClean="0"/>
              <a:t>Гашение ВСД на продукцию с истекшим сроком годности</a:t>
            </a:r>
          </a:p>
          <a:p>
            <a:pPr lvl="0"/>
            <a:r>
              <a:rPr lang="ru-RU" sz="2000" dirty="0" smtClean="0"/>
              <a:t>Оформление возвратных транспортных ВСД на продукцию с истекшим сроком годности</a:t>
            </a:r>
          </a:p>
          <a:p>
            <a:pPr lvl="0"/>
            <a:r>
              <a:rPr lang="ru-RU" sz="2000" dirty="0" smtClean="0"/>
              <a:t>Оформление производственных операций с сырьем, сроки годности которого истекли</a:t>
            </a:r>
          </a:p>
          <a:p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8200" y="5549433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аннулирование аккаунтов уполномоченных лиц при выявлении умышленности действий, административные дела (штрафы) в отношении хозяйствующих субъектов и их должностных лиц, внеплановые проверки с согласования прокуратуры</a:t>
            </a:r>
          </a:p>
          <a:p>
            <a:endParaRPr lang="ru-RU" sz="2000" dirty="0"/>
          </a:p>
        </p:txBody>
      </p:sp>
      <p:pic>
        <p:nvPicPr>
          <p:cNvPr id="5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03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Указание в ВСД на транспортную партию подконтрольного товара недостоверных сведений о номере ВСД на производственную партию подконтрольного товара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7035"/>
            <a:ext cx="10515600" cy="1425389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«Ручной»  ввод данных о производственной партии, не соответствующий действительности, нарушает прослеживаемость происхождения подконтрольного товара</a:t>
            </a:r>
          </a:p>
          <a:p>
            <a:pPr marL="0" lvl="0" indent="0">
              <a:buNone/>
            </a:pP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5346606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аннулирование аккаунтов уполномоченных лиц при выявлении умышленности действий, административные дела (штрафы) в отношении хозяйствующих субъектов и их должностных лиц, внеплановые проверки с согласования прокуратуры</a:t>
            </a:r>
          </a:p>
          <a:p>
            <a:endParaRPr lang="ru-RU" sz="2000" dirty="0"/>
          </a:p>
        </p:txBody>
      </p:sp>
      <p:pic>
        <p:nvPicPr>
          <p:cNvPr id="6" name="Picture 2" descr="*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37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74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Указание на транспортную партию подконтрольного товара недостоверных сведений о транспортном средстве/месте отправления/месте назначения; а также об условиях транспортировки, не соответствующих требованиям, установленным техническими регламентами Таможенного союза (Евразийского экономического союза)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7035"/>
            <a:ext cx="10515600" cy="1425389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Недостоверные сведения о </a:t>
            </a:r>
            <a:r>
              <a:rPr lang="ru-RU" sz="2000" dirty="0"/>
              <a:t>транспортном средстве/месте отправления/месте назначения </a:t>
            </a:r>
            <a:r>
              <a:rPr lang="ru-RU" sz="2000" dirty="0" smtClean="0"/>
              <a:t>нарушают прослеживаемость перемещения подконтрольного товара</a:t>
            </a:r>
          </a:p>
          <a:p>
            <a:pPr lvl="0"/>
            <a:r>
              <a:rPr lang="ru-RU" sz="2000" dirty="0" smtClean="0"/>
              <a:t>Нарушения условий транспортировки приводит к тому, что подконтрольный товар становится небезопасным для его дальнейшего использования</a:t>
            </a:r>
          </a:p>
          <a:p>
            <a:pPr marL="0" lvl="0" indent="0">
              <a:buNone/>
            </a:pP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5364535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аннулирование аккаунтов уполномоченных лиц при выявлении умышленности действий</a:t>
            </a:r>
          </a:p>
          <a:p>
            <a:endParaRPr lang="ru-RU" sz="2000" dirty="0"/>
          </a:p>
        </p:txBody>
      </p:sp>
      <p:pic>
        <p:nvPicPr>
          <p:cNvPr id="6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1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74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Указание недостоверных сведений о выполнении условий и ограничений в связи со статусом региона происхождения/отгрузки подконтрольных товаров (установленных </a:t>
            </a:r>
            <a:r>
              <a:rPr lang="ru-RU" sz="2400" b="1" dirty="0" err="1"/>
              <a:t>Россельхознадзором</a:t>
            </a:r>
            <a:r>
              <a:rPr lang="ru-RU" sz="2400" b="1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7035"/>
            <a:ext cx="10515600" cy="1425389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Нарушение требований регионализации может быть фактором по распространению болезней животных, которые, в том числе могут быть опасны и для здоровья и жизни людей</a:t>
            </a:r>
          </a:p>
          <a:p>
            <a:pPr marL="0" lvl="0" indent="0">
              <a:buNone/>
            </a:pP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5463147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административные дела (штрафы) в отношении хозяйствующих субъектов и их должностных лиц, внеплановые проверки с согласования прокуратуры</a:t>
            </a:r>
          </a:p>
          <a:p>
            <a:endParaRPr lang="ru-RU" sz="2000" dirty="0"/>
          </a:p>
        </p:txBody>
      </p:sp>
      <p:pic>
        <p:nvPicPr>
          <p:cNvPr id="6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22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99596"/>
            <a:ext cx="10515600" cy="193880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Сертификация подконтрольного товара, если в отношении него или сырья, из которого он произведен, не проведены процедуры подтверждения безопасности (установленные законодательством РФ и если проведение их предусмотрено законодательством РФ)</a:t>
            </a:r>
            <a:br>
              <a:rPr lang="ru-RU" sz="2400" b="1" dirty="0"/>
            </a:br>
            <a:r>
              <a:rPr lang="ru-RU" sz="2400" b="1" dirty="0"/>
              <a:t>Недостоверная информации о ветеринарно-санитарном состоянии подконтрольных товаров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87067"/>
            <a:ext cx="10515600" cy="1425389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Нарушаются одни из основных требований по недопустимости распространения болезней животных, которые, в том числе могут быть опасны и для здоровья и жизни людей</a:t>
            </a:r>
          </a:p>
          <a:p>
            <a:pPr marL="0" lvl="0" indent="0">
              <a:buNone/>
            </a:pP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5602941"/>
            <a:ext cx="10000130" cy="1255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Возможные меры, применяемые при выявлении нарушения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Блокировка аккаунтов уполномоченных лиц, административные дела (штрафы) в отношении хозяйствующих субъектов и их должностных лиц</a:t>
            </a:r>
          </a:p>
          <a:p>
            <a:endParaRPr lang="ru-RU" sz="2000" dirty="0"/>
          </a:p>
        </p:txBody>
      </p:sp>
      <p:pic>
        <p:nvPicPr>
          <p:cNvPr id="6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" y="28953"/>
            <a:ext cx="895351" cy="96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8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8398"/>
            <a:ext cx="10515600" cy="69597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/>
              <a:t>Длительность блокировок уполномоченных лиц в зависимости от типа нарушений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97342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Критические нарушения </a:t>
            </a:r>
            <a:r>
              <a:rPr lang="ru-RU" u="sng" dirty="0" smtClean="0"/>
              <a:t>(приведены в этой презентации)</a:t>
            </a:r>
          </a:p>
          <a:p>
            <a:pPr marL="0" indent="0">
              <a:buNone/>
            </a:pPr>
            <a:r>
              <a:rPr lang="ru-RU" dirty="0" smtClean="0"/>
              <a:t>Диапазон блокировок по длительности:</a:t>
            </a:r>
          </a:p>
          <a:p>
            <a:pPr marL="0" indent="0">
              <a:buNone/>
            </a:pPr>
            <a:r>
              <a:rPr lang="ru-RU" dirty="0" smtClean="0"/>
              <a:t>За каждое нарушение – 10 дней, но не более 180 дней.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u="sng" dirty="0" smtClean="0">
                <a:solidFill>
                  <a:srgbClr val="FF0000"/>
                </a:solidFill>
              </a:rPr>
              <a:t>Некритические нарушения </a:t>
            </a:r>
          </a:p>
          <a:p>
            <a:pPr marL="0" indent="0">
              <a:buNone/>
            </a:pPr>
            <a:r>
              <a:rPr lang="ru-RU" dirty="0" smtClean="0"/>
              <a:t>Диапазон блокировок по длительности:</a:t>
            </a:r>
          </a:p>
          <a:p>
            <a:pPr marL="0" indent="0">
              <a:buNone/>
            </a:pPr>
            <a:r>
              <a:rPr lang="ru-RU" dirty="0" smtClean="0"/>
              <a:t>За каждое нарушение – 1 день</a:t>
            </a:r>
          </a:p>
          <a:p>
            <a:pPr marL="0" indent="0">
              <a:buNone/>
            </a:pPr>
            <a:r>
              <a:rPr lang="ru-RU" dirty="0" smtClean="0"/>
              <a:t>Анализ </a:t>
            </a:r>
            <a:r>
              <a:rPr lang="ru-RU" dirty="0" err="1" smtClean="0"/>
              <a:t>оформений</a:t>
            </a:r>
            <a:r>
              <a:rPr lang="ru-RU" dirty="0" smtClean="0"/>
              <a:t> ВСД за период – до 1 года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u="sng" dirty="0" smtClean="0">
                <a:solidFill>
                  <a:srgbClr val="FF0000"/>
                </a:solidFill>
              </a:rPr>
              <a:t>Аннулирование аккаунтов уполномоченных лиц</a:t>
            </a:r>
          </a:p>
          <a:p>
            <a:pPr marL="0" indent="0">
              <a:buNone/>
            </a:pPr>
            <a:r>
              <a:rPr lang="ru-RU" dirty="0" smtClean="0"/>
              <a:t>За введение заведомо недостоверных сведений  при оформлении ВСД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1B71-51F0-428A-A0D1-071BA4A17EE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827</Words>
  <Application>Microsoft Office PowerPoint</Application>
  <PresentationFormat>Широкоэкранный</PresentationFormat>
  <Paragraphs>64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Недостоверные сведения, нарушающие прослеживаемость подконтрольных товаров при их производстве, перемещении и переходе прав собственности на них</vt:lpstr>
      <vt:lpstr>Указание недостоверных сведений о сроках годности; Сертификация подконтрольных товаров, предназначенных в пищу людям, с истекшим сроком годности</vt:lpstr>
      <vt:lpstr>Указание в ВСД на транспортную партию подконтрольного товара недостоверных сведений о номере ВСД на производственную партию подконтрольного товара</vt:lpstr>
      <vt:lpstr>Указание на транспортную партию подконтрольного товара недостоверных сведений о транспортном средстве/месте отправления/месте назначения; а также об условиях транспортировки, не соответствующих требованиям, установленным техническими регламентами Таможенного союза (Евразийского экономического союза)</vt:lpstr>
      <vt:lpstr>Указание недостоверных сведений о выполнении условий и ограничений в связи со статусом региона происхождения/отгрузки подконтрольных товаров (установленных Россельхознадзором)</vt:lpstr>
      <vt:lpstr>Сертификация подконтрольного товара, если в отношении него или сырья, из которого он произведен, не проведены процедуры подтверждения безопасности (установленные законодательством РФ и если проведение их предусмотрено законодательством РФ) Недостоверная информации о ветеринарно-санитарном состоянии подконтрольных товаров</vt:lpstr>
      <vt:lpstr>Длительность блокировок уполномоченных лиц в зависимости от типа нарушений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Наиболее типичные нарушения при оформлении ВСД в ФГИС Меркурий на подконтрольные товары</dc:title>
  <dc:creator>Сергей Александрович Курышев</dc:creator>
  <cp:lastModifiedBy>PDV</cp:lastModifiedBy>
  <cp:revision>14</cp:revision>
  <cp:lastPrinted>2021-06-10T05:17:09Z</cp:lastPrinted>
  <dcterms:created xsi:type="dcterms:W3CDTF">2021-06-08T06:16:38Z</dcterms:created>
  <dcterms:modified xsi:type="dcterms:W3CDTF">2021-06-10T05:17:18Z</dcterms:modified>
</cp:coreProperties>
</file>